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1"/>
  </p:notesMasterIdLst>
  <p:handoutMasterIdLst>
    <p:handoutMasterId r:id="rId12"/>
  </p:handoutMasterIdLst>
  <p:sldIdLst>
    <p:sldId id="295" r:id="rId2"/>
    <p:sldId id="400" r:id="rId3"/>
    <p:sldId id="414" r:id="rId4"/>
    <p:sldId id="407" r:id="rId5"/>
    <p:sldId id="416" r:id="rId6"/>
    <p:sldId id="418" r:id="rId7"/>
    <p:sldId id="419" r:id="rId8"/>
    <p:sldId id="420" r:id="rId9"/>
    <p:sldId id="422" r:id="rId10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  </p:ext>
    </p:extLst>
  </p:showPr>
  <p:clrMru>
    <a:srgbClr val="EBDCF8"/>
    <a:srgbClr val="B494DA"/>
    <a:srgbClr val="A580D2"/>
    <a:srgbClr val="B882D0"/>
    <a:srgbClr val="D2AFE1"/>
    <a:srgbClr val="73AD25"/>
    <a:srgbClr val="FFFF00"/>
    <a:srgbClr val="FFFFFF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-8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4496" y="-824"/>
      </p:cViewPr>
      <p:guideLst>
        <p:guide orient="horz" pos="2891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7"/>
  <c:chart>
    <c:plotArea>
      <c:layout>
        <c:manualLayout>
          <c:layoutTarget val="inner"/>
          <c:xMode val="edge"/>
          <c:yMode val="edge"/>
          <c:x val="0.109539735368131"/>
          <c:y val="0.0494780833986556"/>
          <c:w val="0.624716697783911"/>
          <c:h val="0.82695196907533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Z&gt;0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HAZ</c:v>
                </c:pt>
                <c:pt idx="1">
                  <c:v>WAZ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19.0</c:v>
                </c:pt>
                <c:pt idx="1">
                  <c:v>20.0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Z 0 to -2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HAZ</c:v>
                </c:pt>
                <c:pt idx="1">
                  <c:v>WAZ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27.0</c:v>
                </c:pt>
                <c:pt idx="1">
                  <c:v>25.0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Z-2 to -3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HAZ</c:v>
                </c:pt>
                <c:pt idx="1">
                  <c:v>WAZ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33.0</c:v>
                </c:pt>
                <c:pt idx="1">
                  <c:v>33.0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Z&lt;= -3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HAZ</c:v>
                </c:pt>
                <c:pt idx="1">
                  <c:v>WAZ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40.0</c:v>
                </c:pt>
                <c:pt idx="1">
                  <c:v>47.0</c:v>
                </c:pt>
              </c:numCache>
            </c:numRef>
          </c:val>
        </c:ser>
        <c:dLbls/>
        <c:axId val="535948056"/>
        <c:axId val="535998632"/>
      </c:barChart>
      <c:catAx>
        <c:axId val="53594805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it-IT"/>
          </a:p>
        </c:txPr>
        <c:crossAx val="535998632"/>
        <c:crosses val="autoZero"/>
        <c:auto val="1"/>
        <c:lblAlgn val="ctr"/>
        <c:lblOffset val="100"/>
      </c:catAx>
      <c:valAx>
        <c:axId val="5359986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it-IT"/>
          </a:p>
        </c:txPr>
        <c:crossAx val="535948056"/>
        <c:crosses val="autoZero"/>
        <c:crossBetween val="between"/>
        <c:majorUnit val="20.0"/>
      </c:valAx>
    </c:plotArea>
    <c:legend>
      <c:legendPos val="r"/>
      <c:layout>
        <c:manualLayout>
          <c:xMode val="edge"/>
          <c:yMode val="edge"/>
          <c:x val="0.73683375273967"/>
          <c:y val="0.331530282209515"/>
          <c:w val="0.242547690559299"/>
          <c:h val="0.349465286067207"/>
        </c:manualLayout>
      </c:layout>
      <c:txPr>
        <a:bodyPr/>
        <a:lstStyle/>
        <a:p>
          <a:pPr>
            <a:defRPr lang="en-US"/>
          </a:pPr>
          <a:endParaRPr lang="it-IT"/>
        </a:p>
      </c:txPr>
    </c:legend>
    <c:plotVisOnly val="1"/>
    <c:dispBlanksAs val="gap"/>
  </c:chart>
  <c:txPr>
    <a:bodyPr/>
    <a:lstStyle/>
    <a:p>
      <a:pPr>
        <a:defRPr sz="1800">
          <a:solidFill>
            <a:srgbClr val="FFFFFF"/>
          </a:solidFill>
        </a:defRPr>
      </a:pPr>
      <a:endParaRPr lang="it-IT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t" anchorCtr="0" compatLnSpc="1">
            <a:prstTxWarp prst="textNoShape">
              <a:avLst/>
            </a:prstTxWarp>
          </a:bodyPr>
          <a:lstStyle>
            <a:lvl1pPr defTabSz="915988">
              <a:defRPr kumimoji="1" sz="1200">
                <a:latin typeface="Times New Roman" pitchFamily="-1" charset="0"/>
                <a:ea typeface="Times New Roman" pitchFamily="-1" charset="0"/>
                <a:cs typeface="Times New Roman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t" anchorCtr="0" compatLnSpc="1">
            <a:prstTxWarp prst="textNoShape">
              <a:avLst/>
            </a:prstTxWarp>
          </a:bodyPr>
          <a:lstStyle>
            <a:lvl1pPr algn="r" defTabSz="915988">
              <a:defRPr kumimoji="1" sz="1200">
                <a:latin typeface="Times New Roman" pitchFamily="-1" charset="0"/>
                <a:ea typeface="Times New Roman" pitchFamily="-1" charset="0"/>
                <a:cs typeface="Times New Roman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b" anchorCtr="0" compatLnSpc="1">
            <a:prstTxWarp prst="textNoShape">
              <a:avLst/>
            </a:prstTxWarp>
          </a:bodyPr>
          <a:lstStyle>
            <a:lvl1pPr defTabSz="915988">
              <a:defRPr kumimoji="1" sz="1200">
                <a:latin typeface="Times New Roman" pitchFamily="-1" charset="0"/>
                <a:ea typeface="Times New Roman" pitchFamily="-1" charset="0"/>
                <a:cs typeface="Times New Roman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b" anchorCtr="0" compatLnSpc="1">
            <a:prstTxWarp prst="textNoShape">
              <a:avLst/>
            </a:prstTxWarp>
          </a:bodyPr>
          <a:lstStyle>
            <a:lvl1pPr algn="r" defTabSz="915988">
              <a:defRPr kumimoji="1" sz="1200"/>
            </a:lvl1pPr>
          </a:lstStyle>
          <a:p>
            <a:fld id="{CE095A9E-1FA2-434D-A3BD-2EC409F033A1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27182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" charset="0"/>
                <a:ea typeface="Times New Roman" pitchFamily="-1" charset="0"/>
                <a:cs typeface="Times New Roman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" charset="0"/>
                <a:ea typeface="Times New Roman" pitchFamily="-1" charset="0"/>
                <a:cs typeface="Times New Roman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" charset="0"/>
                <a:ea typeface="Times New Roman" pitchFamily="-1" charset="0"/>
                <a:cs typeface="Times New Roman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fld id="{D129401B-8872-3F46-81F0-AE2B63439F2D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7655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" charset="0"/>
        <a:ea typeface="ＭＳ Ｐゴシック" charset="0"/>
        <a:cs typeface="Times New Roman" pitchFamily="-1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" charset="0"/>
        <a:ea typeface="Times New Roman" pitchFamily="-1" charset="0"/>
        <a:cs typeface="Times New Roman" pitchFamily="-1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" charset="0"/>
        <a:ea typeface="Times New Roman" pitchFamily="-1" charset="0"/>
        <a:cs typeface="Times New Roman" pitchFamily="-1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" charset="0"/>
        <a:ea typeface="Times New Roman" pitchFamily="-1" charset="0"/>
        <a:cs typeface="Times New Roman" pitchFamily="-1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" charset="0"/>
        <a:ea typeface="Times New Roman" pitchFamily="-1" charset="0"/>
        <a:cs typeface="Times New Roman" pitchFamily="-1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fld id="{0DFF9D76-2AB3-6344-9A15-2881952061FA}" type="slidenum">
              <a:rPr lang="en-US" sz="1200">
                <a:latin typeface="Times" charset="0"/>
              </a:rPr>
              <a:pPr eaLnBrk="1" hangingPunct="1"/>
              <a:t>1</a:t>
            </a:fld>
            <a:endParaRPr lang="en-US" sz="1200">
              <a:latin typeface="Times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dirty="0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fld id="{EBD854A1-AF91-7542-B2F6-92008386F37C}" type="slidenum">
              <a:rPr lang="en-US" sz="1200">
                <a:latin typeface="Times" charset="0"/>
              </a:rPr>
              <a:pPr eaLnBrk="1" hangingPunct="1"/>
              <a:t>2</a:t>
            </a:fld>
            <a:endParaRPr lang="en-US" sz="1200">
              <a:latin typeface="Times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1600" dirty="0" smtClean="0">
                <a:latin typeface="Times New Roman" charset="0"/>
                <a:cs typeface="Times New Roman" charset="0"/>
              </a:rPr>
              <a:t>How</a:t>
            </a:r>
            <a:r>
              <a:rPr lang="en-US" sz="1600" baseline="0" dirty="0" smtClean="0">
                <a:latin typeface="Times New Roman" charset="0"/>
                <a:cs typeface="Times New Roman" charset="0"/>
              </a:rPr>
              <a:t> is research structured – is it gendered?</a:t>
            </a:r>
          </a:p>
          <a:p>
            <a:pPr eaLnBrk="1" hangingPunct="1"/>
            <a:endParaRPr lang="en-US" sz="1600" baseline="0" dirty="0" smtClean="0">
              <a:latin typeface="Times New Roman" charset="0"/>
              <a:cs typeface="Times New Roman" charset="0"/>
            </a:endParaRPr>
          </a:p>
          <a:p>
            <a:pPr eaLnBrk="1" hangingPunct="1"/>
            <a:r>
              <a:rPr lang="en-US" sz="1600" baseline="0" dirty="0" smtClean="0">
                <a:latin typeface="Times New Roman" charset="0"/>
                <a:cs typeface="Times New Roman" charset="0"/>
              </a:rPr>
              <a:t>Car industry produces a consumer good…how do we talk about R and D? </a:t>
            </a:r>
          </a:p>
          <a:p>
            <a:pPr eaLnBrk="1" hangingPunct="1"/>
            <a:r>
              <a:rPr lang="en-US" sz="1600" baseline="0" dirty="0" smtClean="0">
                <a:latin typeface="Times New Roman" charset="0"/>
                <a:cs typeface="Times New Roman" charset="0"/>
              </a:rPr>
              <a:t>Fuel economy, flex fuel, speed, 0-60, saloon, hatchback, head room, rear seat?</a:t>
            </a:r>
          </a:p>
          <a:p>
            <a:pPr eaLnBrk="1" hangingPunct="1"/>
            <a:endParaRPr lang="en-US" sz="1600" baseline="0" dirty="0" smtClean="0">
              <a:latin typeface="Times New Roman" charset="0"/>
              <a:cs typeface="Times New Roman" charset="0"/>
            </a:endParaRPr>
          </a:p>
          <a:p>
            <a:pPr eaLnBrk="1" hangingPunct="1"/>
            <a:r>
              <a:rPr lang="en-US" sz="1600" baseline="0" dirty="0" smtClean="0">
                <a:latin typeface="Times New Roman" charset="0"/>
                <a:cs typeface="Times New Roman" charset="0"/>
              </a:rPr>
              <a:t>But how do we talk about agriculture – drought tolerance, salinity resistance, </a:t>
            </a:r>
            <a:r>
              <a:rPr lang="en-US" sz="1600" baseline="0" dirty="0" err="1" smtClean="0">
                <a:latin typeface="Times New Roman" charset="0"/>
                <a:cs typeface="Times New Roman" charset="0"/>
              </a:rPr>
              <a:t>striga</a:t>
            </a:r>
            <a:r>
              <a:rPr lang="en-US" sz="1600" baseline="0" dirty="0" smtClean="0">
                <a:latin typeface="Times New Roman" charset="0"/>
                <a:cs typeface="Times New Roman" charset="0"/>
              </a:rPr>
              <a:t> resistance, roundup ready!  We talk about input traits not the output characteristics of the product!</a:t>
            </a:r>
          </a:p>
          <a:p>
            <a:pPr eaLnBrk="1" hangingPunct="1"/>
            <a:r>
              <a:rPr lang="en-US" sz="1600" baseline="0" dirty="0" smtClean="0">
                <a:latin typeface="Times New Roman" charset="0"/>
                <a:cs typeface="Times New Roman" charset="0"/>
              </a:rPr>
              <a:t>Developing looks just the same even </a:t>
            </a:r>
            <a:r>
              <a:rPr lang="en-US" sz="1600" baseline="0" dirty="0" err="1" smtClean="0">
                <a:latin typeface="Times New Roman" charset="0"/>
                <a:cs typeface="Times New Roman" charset="0"/>
              </a:rPr>
              <a:t>tho</a:t>
            </a:r>
            <a:r>
              <a:rPr lang="en-US" sz="1600" baseline="0" dirty="0" smtClean="0">
                <a:latin typeface="Times New Roman" charset="0"/>
                <a:cs typeface="Times New Roman" charset="0"/>
              </a:rPr>
              <a:t> people in the developing world would probably recognize their crops in the field, the developed world largely wouldn’t.</a:t>
            </a:r>
            <a:endParaRPr lang="en-US" sz="1600" dirty="0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Again input focused, commodity focused for people who sell immediately but</a:t>
            </a:r>
            <a:r>
              <a:rPr lang="en-US" baseline="0" dirty="0" smtClean="0"/>
              <a:t> what do women care about –output traits as well, starkly illustrated by an example in Zambia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401B-8872-3F46-81F0-AE2B63439F2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6531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fld id="{40AF087C-0387-D74C-AC65-1B98BFE0501A}" type="slidenum">
              <a:rPr lang="en-US" sz="1200">
                <a:latin typeface="Times" charset="0"/>
              </a:rPr>
              <a:pPr eaLnBrk="1" hangingPunct="1"/>
              <a:t>4</a:t>
            </a:fld>
            <a:endParaRPr lang="en-US" sz="1200">
              <a:latin typeface="Times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dirty="0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33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638800" y="2514600"/>
            <a:ext cx="3124200" cy="17018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638800" y="4800600"/>
            <a:ext cx="3200400" cy="1600200"/>
          </a:xfrm>
        </p:spPr>
        <p:txBody>
          <a:bodyPr anchor="b"/>
          <a:lstStyle>
            <a:lvl1pPr marL="0" indent="0">
              <a:buFont typeface="Wingdings" pitchFamily="-1" charset="2"/>
              <a:buNone/>
              <a:defRPr sz="1600" b="1">
                <a:solidFill>
                  <a:srgbClr val="A368EA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76200" y="6400800"/>
            <a:ext cx="1524000" cy="457200"/>
          </a:xfrm>
        </p:spPr>
        <p:txBody>
          <a:bodyPr anchor="ctr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1752600" y="6400800"/>
            <a:ext cx="1905000" cy="457200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886200" y="6400800"/>
            <a:ext cx="1295400" cy="457200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1EFE18-B394-1E46-A622-A08E82298E7D}" type="slidenum">
              <a:rPr lang="en-US"/>
              <a:pPr/>
              <a:t>‹n.›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6443772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B4AE1-0F5F-314A-882F-A9618F356361}" type="slidenum">
              <a:rPr lang="en-US"/>
              <a:pPr/>
              <a:t>‹n.›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774787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92850" y="1447800"/>
            <a:ext cx="2038350" cy="4495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800" y="1447800"/>
            <a:ext cx="5962650" cy="4495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A9ECE1-F248-3949-9F51-50913350707F}" type="slidenum">
              <a:rPr lang="en-US"/>
              <a:pPr/>
              <a:t>‹n.›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8348146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479CC9-C1AE-8E4B-A8BB-B545A6D502CD}" type="slidenum">
              <a:rPr lang="en-US"/>
              <a:pPr/>
              <a:t>‹n.›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634250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D05DCF-B9A8-4A47-94C4-CB2BEDDAFE02}" type="slidenum">
              <a:rPr lang="en-US"/>
              <a:pPr/>
              <a:t>‹n.›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6067174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8600" y="1447800"/>
            <a:ext cx="27051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26100" y="1447800"/>
            <a:ext cx="27051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670B2-BA21-9743-B531-4FD4EDF04DFE}" type="slidenum">
              <a:rPr lang="en-US"/>
              <a:pPr/>
              <a:t>‹n.›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749522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1E9A9B-7A16-3A45-95C1-52B991B42F89}" type="slidenum">
              <a:rPr lang="en-US"/>
              <a:pPr/>
              <a:t>‹n.›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671864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C309AC-AD57-3A42-825C-B01EE4CE6562}" type="slidenum">
              <a:rPr lang="en-US"/>
              <a:pPr/>
              <a:t>‹n.›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6864519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94F776-0DC5-2C4F-BCA2-8B4CA1781770}" type="slidenum">
              <a:rPr lang="en-US"/>
              <a:pPr/>
              <a:t>‹n.›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405063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17AFBF-BA20-F443-AB93-B41AEBC4B083}" type="slidenum">
              <a:rPr lang="en-US"/>
              <a:pPr/>
              <a:t>‹n.›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948150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CDA768-1A14-3E41-A846-7B741DB172DD}" type="slidenum">
              <a:rPr lang="en-US"/>
              <a:pPr/>
              <a:t>‹n.›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753654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2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628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02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377113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2276" name="Rectangle 1028"/>
          <p:cNvSpPr>
            <a:spLocks noChangeArrowheads="1"/>
          </p:cNvSpPr>
          <p:nvPr/>
        </p:nvSpPr>
        <p:spPr bwMode="auto">
          <a:xfrm>
            <a:off x="0" y="863600"/>
            <a:ext cx="9144000" cy="5994400"/>
          </a:xfrm>
          <a:prstGeom prst="rect">
            <a:avLst/>
          </a:prstGeom>
          <a:solidFill>
            <a:srgbClr val="4F197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</p:txBody>
      </p:sp>
      <p:sp>
        <p:nvSpPr>
          <p:cNvPr id="182280" name="Line 1032"/>
          <p:cNvSpPr>
            <a:spLocks noChangeShapeType="1"/>
          </p:cNvSpPr>
          <p:nvPr/>
        </p:nvSpPr>
        <p:spPr bwMode="auto">
          <a:xfrm>
            <a:off x="2362200" y="850900"/>
            <a:ext cx="0" cy="5994400"/>
          </a:xfrm>
          <a:prstGeom prst="line">
            <a:avLst/>
          </a:prstGeom>
          <a:noFill/>
          <a:ln w="9525">
            <a:solidFill>
              <a:srgbClr val="AA68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</p:txBody>
      </p:sp>
      <p:sp>
        <p:nvSpPr>
          <p:cNvPr id="182281" name="Line 1033"/>
          <p:cNvSpPr>
            <a:spLocks noChangeShapeType="1"/>
          </p:cNvSpPr>
          <p:nvPr/>
        </p:nvSpPr>
        <p:spPr bwMode="auto">
          <a:xfrm>
            <a:off x="0" y="863600"/>
            <a:ext cx="9144000" cy="0"/>
          </a:xfrm>
          <a:prstGeom prst="line">
            <a:avLst/>
          </a:prstGeom>
          <a:noFill/>
          <a:ln w="9525">
            <a:solidFill>
              <a:srgbClr val="4F197B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</p:txBody>
      </p:sp>
      <p:sp>
        <p:nvSpPr>
          <p:cNvPr id="1031" name="Rectangle 103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68600" y="1447800"/>
            <a:ext cx="5562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2283" name="Rectangle 10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7800" y="63119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9B74F2"/>
                </a:solidFill>
                <a:latin typeface="+mn-lt"/>
                <a:ea typeface="Times New Roman" pitchFamily="-1" charset="0"/>
                <a:cs typeface="Times New Roman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84" name="Rectangle 10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7800" y="6311900"/>
            <a:ext cx="187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9B74F2"/>
                </a:solidFill>
                <a:latin typeface="+mn-lt"/>
                <a:ea typeface="Times New Roman" pitchFamily="-1" charset="0"/>
                <a:cs typeface="Times New Roman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85" name="Rectangle 10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4643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74F2"/>
                </a:solidFill>
                <a:latin typeface="Arial" charset="0"/>
              </a:defRPr>
            </a:lvl1pPr>
          </a:lstStyle>
          <a:p>
            <a:fld id="{A7180D4F-5406-814B-B5DE-4D20F4579712}" type="slidenum">
              <a:rPr lang="en-US"/>
              <a:pPr/>
              <a:t>‹n.›</a:t>
            </a:fld>
            <a:endParaRPr lang="en-US" sz="1400"/>
          </a:p>
        </p:txBody>
      </p:sp>
      <p:sp>
        <p:nvSpPr>
          <p:cNvPr id="1035" name="Rectangle 1038"/>
          <p:cNvSpPr>
            <a:spLocks noGrp="1" noChangeArrowheads="1"/>
          </p:cNvSpPr>
          <p:nvPr>
            <p:ph type="title"/>
          </p:nvPr>
        </p:nvSpPr>
        <p:spPr bwMode="auto">
          <a:xfrm>
            <a:off x="177800" y="1447800"/>
            <a:ext cx="193040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6" name="Picture 15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5050" y="0"/>
            <a:ext cx="17589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Arial" pitchFamily="-1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Arial" pitchFamily="-1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Arial" pitchFamily="-1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Arial" pitchFamily="-1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Arial" pitchFamily="-1" charset="0"/>
        </a:defRPr>
      </a:lvl6pPr>
      <a:lvl7pPr marL="9144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Arial" pitchFamily="-1" charset="0"/>
        </a:defRPr>
      </a:lvl7pPr>
      <a:lvl8pPr marL="13716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Arial" pitchFamily="-1" charset="0"/>
        </a:defRPr>
      </a:lvl8pPr>
      <a:lvl9pPr marL="18288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Arial" pitchFamily="-1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40000"/>
        </a:spcBef>
        <a:spcAft>
          <a:spcPct val="0"/>
        </a:spcAft>
        <a:buClr>
          <a:srgbClr val="73AD25"/>
        </a:buClr>
        <a:buFont typeface="Wingdings" charset="0"/>
        <a:buChar char="n"/>
        <a:defRPr>
          <a:solidFill>
            <a:srgbClr val="EBDCF8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110000"/>
        </a:lnSpc>
        <a:spcBef>
          <a:spcPct val="40000"/>
        </a:spcBef>
        <a:spcAft>
          <a:spcPct val="0"/>
        </a:spcAft>
        <a:buClr>
          <a:srgbClr val="C9ACE4"/>
        </a:buClr>
        <a:buFont typeface="Wingdings" charset="0"/>
        <a:buChar char="n"/>
        <a:defRPr sz="1400">
          <a:solidFill>
            <a:srgbClr val="CAE29E"/>
          </a:solidFill>
          <a:latin typeface="+mn-lt"/>
          <a:ea typeface="ＭＳ Ｐゴシック" pitchFamily="-1" charset="-128"/>
        </a:defRPr>
      </a:lvl2pPr>
      <a:lvl3pPr marL="1143000" indent="-228600" algn="l" rtl="0" eaLnBrk="0" fontAlgn="base" hangingPunct="0">
        <a:lnSpc>
          <a:spcPct val="110000"/>
        </a:lnSpc>
        <a:spcBef>
          <a:spcPct val="40000"/>
        </a:spcBef>
        <a:spcAft>
          <a:spcPct val="0"/>
        </a:spcAft>
        <a:buClr>
          <a:srgbClr val="C9ACE4"/>
        </a:buClr>
        <a:buFont typeface="Wingdings" charset="0"/>
        <a:buChar char="n"/>
        <a:defRPr sz="1400">
          <a:solidFill>
            <a:srgbClr val="CAE29E"/>
          </a:solidFill>
          <a:latin typeface="+mn-lt"/>
          <a:ea typeface="ＭＳ Ｐゴシック" pitchFamily="-1" charset="-128"/>
        </a:defRPr>
      </a:lvl3pPr>
      <a:lvl4pPr marL="1600200" indent="-228600" algn="l" rtl="0" eaLnBrk="0" fontAlgn="base" hangingPunct="0">
        <a:lnSpc>
          <a:spcPct val="110000"/>
        </a:lnSpc>
        <a:spcBef>
          <a:spcPct val="40000"/>
        </a:spcBef>
        <a:spcAft>
          <a:spcPct val="0"/>
        </a:spcAft>
        <a:buClr>
          <a:srgbClr val="C9ACE4"/>
        </a:buClr>
        <a:buFont typeface="Wingdings" charset="0"/>
        <a:buChar char="n"/>
        <a:defRPr sz="1400">
          <a:solidFill>
            <a:srgbClr val="CAE29E"/>
          </a:solidFill>
          <a:latin typeface="+mn-lt"/>
          <a:ea typeface="ＭＳ Ｐゴシック" pitchFamily="-1" charset="-128"/>
        </a:defRPr>
      </a:lvl4pPr>
      <a:lvl5pPr marL="2057400" indent="-228600" algn="l" rtl="0" eaLnBrk="0" fontAlgn="base" hangingPunct="0">
        <a:lnSpc>
          <a:spcPct val="110000"/>
        </a:lnSpc>
        <a:spcBef>
          <a:spcPct val="40000"/>
        </a:spcBef>
        <a:spcAft>
          <a:spcPct val="0"/>
        </a:spcAft>
        <a:buClr>
          <a:srgbClr val="C9ACE4"/>
        </a:buClr>
        <a:buFont typeface="Wingdings" charset="0"/>
        <a:buChar char="n"/>
        <a:defRPr sz="1400">
          <a:solidFill>
            <a:srgbClr val="CAE29E"/>
          </a:solidFill>
          <a:latin typeface="+mn-lt"/>
          <a:ea typeface="ＭＳ Ｐゴシック" pitchFamily="-1" charset="-128"/>
        </a:defRPr>
      </a:lvl5pPr>
      <a:lvl6pPr marL="2514600" indent="-228600" algn="l" rtl="0" eaLnBrk="0" fontAlgn="base" hangingPunct="0">
        <a:lnSpc>
          <a:spcPct val="110000"/>
        </a:lnSpc>
        <a:spcBef>
          <a:spcPct val="40000"/>
        </a:spcBef>
        <a:spcAft>
          <a:spcPct val="0"/>
        </a:spcAft>
        <a:buClr>
          <a:srgbClr val="C9ACE4"/>
        </a:buClr>
        <a:buFont typeface="Wingdings" pitchFamily="-1" charset="2"/>
        <a:buChar char="n"/>
        <a:defRPr sz="1400">
          <a:solidFill>
            <a:srgbClr val="CAE29E"/>
          </a:solidFill>
          <a:latin typeface="+mn-lt"/>
          <a:ea typeface="ＭＳ Ｐゴシック" pitchFamily="-1" charset="-128"/>
        </a:defRPr>
      </a:lvl6pPr>
      <a:lvl7pPr marL="2971800" indent="-228600" algn="l" rtl="0" eaLnBrk="0" fontAlgn="base" hangingPunct="0">
        <a:lnSpc>
          <a:spcPct val="110000"/>
        </a:lnSpc>
        <a:spcBef>
          <a:spcPct val="40000"/>
        </a:spcBef>
        <a:spcAft>
          <a:spcPct val="0"/>
        </a:spcAft>
        <a:buClr>
          <a:srgbClr val="C9ACE4"/>
        </a:buClr>
        <a:buFont typeface="Wingdings" pitchFamily="-1" charset="2"/>
        <a:buChar char="n"/>
        <a:defRPr sz="1400">
          <a:solidFill>
            <a:srgbClr val="CAE29E"/>
          </a:solidFill>
          <a:latin typeface="+mn-lt"/>
          <a:ea typeface="ＭＳ Ｐゴシック" pitchFamily="-1" charset="-128"/>
        </a:defRPr>
      </a:lvl7pPr>
      <a:lvl8pPr marL="3429000" indent="-228600" algn="l" rtl="0" eaLnBrk="0" fontAlgn="base" hangingPunct="0">
        <a:lnSpc>
          <a:spcPct val="110000"/>
        </a:lnSpc>
        <a:spcBef>
          <a:spcPct val="40000"/>
        </a:spcBef>
        <a:spcAft>
          <a:spcPct val="0"/>
        </a:spcAft>
        <a:buClr>
          <a:srgbClr val="C9ACE4"/>
        </a:buClr>
        <a:buFont typeface="Wingdings" pitchFamily="-1" charset="2"/>
        <a:buChar char="n"/>
        <a:defRPr sz="1400">
          <a:solidFill>
            <a:srgbClr val="CAE29E"/>
          </a:solidFill>
          <a:latin typeface="+mn-lt"/>
          <a:ea typeface="ＭＳ Ｐゴシック" pitchFamily="-1" charset="-128"/>
        </a:defRPr>
      </a:lvl8pPr>
      <a:lvl9pPr marL="3886200" indent="-228600" algn="l" rtl="0" eaLnBrk="0" fontAlgn="base" hangingPunct="0">
        <a:lnSpc>
          <a:spcPct val="110000"/>
        </a:lnSpc>
        <a:spcBef>
          <a:spcPct val="40000"/>
        </a:spcBef>
        <a:spcAft>
          <a:spcPct val="0"/>
        </a:spcAft>
        <a:buClr>
          <a:srgbClr val="C9ACE4"/>
        </a:buClr>
        <a:buFont typeface="Wingdings" pitchFamily="-1" charset="2"/>
        <a:buChar char="n"/>
        <a:defRPr sz="1400">
          <a:solidFill>
            <a:srgbClr val="CAE29E"/>
          </a:solidFill>
          <a:latin typeface="+mn-lt"/>
          <a:ea typeface="ＭＳ Ｐゴシック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638800" y="2514600"/>
            <a:ext cx="3124200" cy="1709738"/>
          </a:xfrm>
        </p:spPr>
        <p:txBody>
          <a:bodyPr/>
          <a:lstStyle/>
          <a:p>
            <a:r>
              <a:rPr lang="en-US">
                <a:latin typeface="Arial" charset="0"/>
              </a:rPr>
              <a:t>Gender, Agriculture,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Nutrition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38800" y="4692650"/>
            <a:ext cx="3200400" cy="170815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1800" dirty="0">
                <a:latin typeface="Arial" charset="0"/>
              </a:rPr>
              <a:t>Lynn </a:t>
            </a:r>
            <a:r>
              <a:rPr lang="en-US" sz="1800" dirty="0" smtClean="0">
                <a:latin typeface="Arial" charset="0"/>
              </a:rPr>
              <a:t>Brown</a:t>
            </a:r>
          </a:p>
          <a:p>
            <a:pPr>
              <a:buFont typeface="Wingdings" charset="0"/>
              <a:buNone/>
            </a:pPr>
            <a:r>
              <a:rPr lang="en-US" sz="1800" dirty="0" smtClean="0">
                <a:latin typeface="Arial" charset="0"/>
              </a:rPr>
              <a:t>World Bank, </a:t>
            </a:r>
            <a:r>
              <a:rPr lang="en-US" sz="1800" dirty="0" err="1" smtClean="0">
                <a:latin typeface="Arial" charset="0"/>
              </a:rPr>
              <a:t>GenRD</a:t>
            </a:r>
            <a:r>
              <a:rPr lang="en-US" sz="1800" dirty="0" smtClean="0">
                <a:latin typeface="Arial" charset="0"/>
              </a:rPr>
              <a:t>, </a:t>
            </a:r>
            <a:r>
              <a:rPr lang="en-US" sz="1800" dirty="0" err="1" smtClean="0">
                <a:latin typeface="Arial" charset="0"/>
              </a:rPr>
              <a:t>SecureNutrition</a:t>
            </a:r>
            <a:r>
              <a:rPr lang="en-US" sz="1800" dirty="0" smtClean="0">
                <a:latin typeface="Arial" charset="0"/>
              </a:rPr>
              <a:t>, GDPRD</a:t>
            </a:r>
            <a:endParaRPr lang="en-US" sz="1800" dirty="0">
              <a:latin typeface="Arial" charset="0"/>
            </a:endParaRPr>
          </a:p>
          <a:p>
            <a:pPr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GFAR/GAP </a:t>
            </a:r>
            <a:r>
              <a:rPr lang="en-US" dirty="0">
                <a:latin typeface="Arial" charset="0"/>
              </a:rPr>
              <a:t>S</a:t>
            </a:r>
            <a:r>
              <a:rPr lang="en-US" dirty="0" smtClean="0">
                <a:latin typeface="Arial" charset="0"/>
              </a:rPr>
              <a:t>ide Event </a:t>
            </a:r>
          </a:p>
          <a:p>
            <a:pPr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CFS Oct  10</a:t>
            </a:r>
            <a:r>
              <a:rPr lang="en-US" baseline="30000" dirty="0" smtClean="0">
                <a:latin typeface="Arial" charset="0"/>
              </a:rPr>
              <a:t>th</a:t>
            </a:r>
            <a:r>
              <a:rPr lang="en-US" dirty="0" smtClean="0">
                <a:latin typeface="Arial" charset="0"/>
              </a:rPr>
              <a:t> 2013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7800" y="1460500"/>
            <a:ext cx="2184400" cy="492443"/>
          </a:xfrm>
        </p:spPr>
        <p:txBody>
          <a:bodyPr/>
          <a:lstStyle/>
          <a:p>
            <a:r>
              <a:rPr lang="en-US" sz="2400" dirty="0" smtClean="0">
                <a:latin typeface="Arial" charset="0"/>
              </a:rPr>
              <a:t>Upstream</a:t>
            </a:r>
            <a:r>
              <a:rPr lang="en-US" dirty="0">
                <a:latin typeface="Arial" charset="0"/>
              </a:rPr>
              <a:t>	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7338" y="1646238"/>
            <a:ext cx="5594350" cy="4432829"/>
          </a:xfrm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What governs agricultural research?</a:t>
            </a:r>
          </a:p>
          <a:p>
            <a:pPr lvl="1"/>
            <a:r>
              <a:rPr lang="en-US" sz="1600" dirty="0" smtClean="0">
                <a:latin typeface="Arial" charset="0"/>
              </a:rPr>
              <a:t>Whose needs?</a:t>
            </a:r>
          </a:p>
          <a:p>
            <a:r>
              <a:rPr lang="en-US" sz="2000" dirty="0" smtClean="0">
                <a:latin typeface="Arial" charset="0"/>
              </a:rPr>
              <a:t>Agriculture Production – food or commodity?</a:t>
            </a:r>
          </a:p>
          <a:p>
            <a:endParaRPr lang="en-US" sz="2000" dirty="0">
              <a:latin typeface="Arial" charset="0"/>
            </a:endParaRPr>
          </a:p>
          <a:p>
            <a:r>
              <a:rPr lang="en-US" sz="2000" dirty="0" smtClean="0">
                <a:latin typeface="Arial" charset="0"/>
              </a:rPr>
              <a:t>Cars and food!!!</a:t>
            </a:r>
          </a:p>
          <a:p>
            <a:pPr marL="0" indent="0">
              <a:buNone/>
            </a:pPr>
            <a:endParaRPr lang="en-US" sz="2000" dirty="0" smtClean="0">
              <a:latin typeface="Arial" charset="0"/>
            </a:endParaRPr>
          </a:p>
          <a:p>
            <a:r>
              <a:rPr lang="en-US" sz="2000" dirty="0" smtClean="0">
                <a:latin typeface="Arial" charset="0"/>
              </a:rPr>
              <a:t>Who does produce food?</a:t>
            </a:r>
          </a:p>
          <a:p>
            <a:r>
              <a:rPr lang="en-US" sz="2000" dirty="0" smtClean="0">
                <a:latin typeface="Arial" charset="0"/>
              </a:rPr>
              <a:t>Food Industry – developed versus developing</a:t>
            </a:r>
          </a:p>
          <a:p>
            <a:pPr marL="0" indent="0">
              <a:buNone/>
            </a:pPr>
            <a:endParaRPr lang="en-US" sz="20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" y="1447800"/>
            <a:ext cx="1930400" cy="1102866"/>
          </a:xfrm>
        </p:spPr>
        <p:txBody>
          <a:bodyPr/>
          <a:lstStyle/>
          <a:p>
            <a:r>
              <a:rPr lang="en-US" sz="2000" dirty="0" smtClean="0"/>
              <a:t>Focus of Agricultural Research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8600" y="1253067"/>
            <a:ext cx="5562600" cy="220133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000" dirty="0">
                <a:latin typeface="Arial" charset="0"/>
              </a:rPr>
              <a:t>Focus of agricultural research – commodity based</a:t>
            </a:r>
          </a:p>
          <a:p>
            <a:endParaRPr lang="en-US" sz="2000" dirty="0" smtClean="0"/>
          </a:p>
          <a:p>
            <a:r>
              <a:rPr lang="en-US" sz="2000" dirty="0" smtClean="0"/>
              <a:t>Staple grains</a:t>
            </a:r>
            <a:endParaRPr lang="en-US" sz="2000" dirty="0"/>
          </a:p>
          <a:p>
            <a:endParaRPr lang="en-US" sz="2000" dirty="0" smtClean="0"/>
          </a:p>
          <a:p>
            <a:pPr lvl="1"/>
            <a:r>
              <a:rPr lang="en-US" sz="1600" dirty="0" smtClean="0"/>
              <a:t>Input or Output Characteristics?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7160297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800" y="1463675"/>
            <a:ext cx="2417763" cy="898707"/>
          </a:xfrm>
        </p:spPr>
        <p:txBody>
          <a:bodyPr/>
          <a:lstStyle/>
          <a:p>
            <a:r>
              <a:rPr lang="en-US" sz="2400" dirty="0" smtClean="0">
                <a:latin typeface="Arial" charset="0"/>
              </a:rPr>
              <a:t>Gender </a:t>
            </a:r>
            <a:br>
              <a:rPr lang="en-US" sz="2400" dirty="0" smtClean="0">
                <a:latin typeface="Arial" charset="0"/>
              </a:rPr>
            </a:br>
            <a:r>
              <a:rPr lang="en-US" sz="2400" dirty="0" smtClean="0">
                <a:latin typeface="Arial" charset="0"/>
              </a:rPr>
              <a:t>Preferences</a:t>
            </a:r>
            <a:endParaRPr lang="en-US" sz="2400" dirty="0">
              <a:latin typeface="Arial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Zambia – men and women grow maize</a:t>
            </a:r>
          </a:p>
          <a:p>
            <a:r>
              <a:rPr lang="en-US" dirty="0">
                <a:latin typeface="Arial" charset="0"/>
              </a:rPr>
              <a:t>No need for gender analysis – assumed a new hybrid maize would be good for everyone!</a:t>
            </a:r>
          </a:p>
          <a:p>
            <a:r>
              <a:rPr lang="en-US" dirty="0">
                <a:latin typeface="Arial" charset="0"/>
              </a:rPr>
              <a:t>Evaluation of hybrid maize</a:t>
            </a:r>
          </a:p>
          <a:p>
            <a:pPr lvl="1"/>
            <a:r>
              <a:rPr lang="en-US" sz="1600" dirty="0">
                <a:latin typeface="Arial" charset="0"/>
                <a:ea typeface="ＭＳ Ｐゴシック" charset="0"/>
              </a:rPr>
              <a:t>Men still growing</a:t>
            </a:r>
          </a:p>
          <a:p>
            <a:pPr lvl="1"/>
            <a:r>
              <a:rPr lang="en-US" sz="1600" dirty="0">
                <a:latin typeface="Arial" charset="0"/>
                <a:ea typeface="ＭＳ Ｐゴシック" charset="0"/>
              </a:rPr>
              <a:t>Women reverted to traditional maize</a:t>
            </a:r>
          </a:p>
          <a:p>
            <a:r>
              <a:rPr lang="en-US" dirty="0">
                <a:latin typeface="Arial" charset="0"/>
              </a:rPr>
              <a:t>Why?</a:t>
            </a:r>
          </a:p>
          <a:p>
            <a:r>
              <a:rPr lang="en-US" dirty="0">
                <a:latin typeface="Arial" charset="0"/>
              </a:rPr>
              <a:t>Roles of maize for men and women</a:t>
            </a:r>
          </a:p>
          <a:p>
            <a:pPr lvl="1"/>
            <a:r>
              <a:rPr lang="en-US" sz="1600" dirty="0">
                <a:latin typeface="Arial" charset="0"/>
                <a:ea typeface="ＭＳ Ｐゴシック" charset="0"/>
              </a:rPr>
              <a:t>Men – cash crop</a:t>
            </a:r>
          </a:p>
          <a:p>
            <a:pPr lvl="1"/>
            <a:r>
              <a:rPr lang="en-US" sz="1600" dirty="0">
                <a:latin typeface="Arial" charset="0"/>
                <a:ea typeface="ＭＳ Ｐゴシック" charset="0"/>
              </a:rPr>
              <a:t>Women – food crop, labor input –yield,  milling, storage</a:t>
            </a:r>
            <a:r>
              <a:rPr lang="en-US" dirty="0">
                <a:latin typeface="Arial" charset="0"/>
                <a:ea typeface="ＭＳ Ｐゴシック" charset="0"/>
              </a:rPr>
              <a:t>, </a:t>
            </a:r>
          </a:p>
          <a:p>
            <a:pPr marL="0" indent="0">
              <a:buNone/>
            </a:pPr>
            <a:endParaRPr lang="en-US" dirty="0">
              <a:latin typeface="Arial" charset="0"/>
            </a:endParaRPr>
          </a:p>
          <a:p>
            <a:pPr lvl="1">
              <a:buFont typeface="Wingdings" charset="0"/>
              <a:buNone/>
            </a:pPr>
            <a:endParaRPr 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" y="1447800"/>
            <a:ext cx="1930400" cy="1001813"/>
          </a:xfrm>
        </p:spPr>
        <p:txBody>
          <a:bodyPr/>
          <a:lstStyle/>
          <a:p>
            <a:r>
              <a:rPr lang="en-US" sz="1800" dirty="0" smtClean="0"/>
              <a:t>Focus of Agricultural Research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8600" y="1253067"/>
            <a:ext cx="5562600" cy="220133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Staple Grains</a:t>
            </a:r>
          </a:p>
          <a:p>
            <a:pPr lvl="1"/>
            <a:r>
              <a:rPr lang="en-US" dirty="0" smtClean="0"/>
              <a:t>Input or Output Characteristics?</a:t>
            </a:r>
          </a:p>
          <a:p>
            <a:pPr lvl="1"/>
            <a:r>
              <a:rPr lang="en-US" dirty="0" smtClean="0"/>
              <a:t>Sale or storage?</a:t>
            </a:r>
          </a:p>
          <a:p>
            <a:r>
              <a:rPr lang="en-US" dirty="0" smtClean="0"/>
              <a:t>Large Livestock</a:t>
            </a:r>
          </a:p>
          <a:p>
            <a:r>
              <a:rPr lang="en-US" dirty="0" smtClean="0"/>
              <a:t>Cash crops – public/private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3826933"/>
            <a:ext cx="4385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latin typeface="+mn-lt"/>
              </a:rPr>
              <a:t>Commoditization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78667" y="4521199"/>
            <a:ext cx="46566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>
                <a:solidFill>
                  <a:srgbClr val="FFFFFF"/>
                </a:solidFill>
                <a:latin typeface="+mn-lt"/>
              </a:rPr>
              <a:t>Fruits?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>
                <a:solidFill>
                  <a:srgbClr val="FFFFFF"/>
                </a:solidFill>
                <a:latin typeface="+mn-lt"/>
              </a:rPr>
              <a:t>Vegetables?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>
                <a:solidFill>
                  <a:srgbClr val="FFFFFF"/>
                </a:solidFill>
                <a:latin typeface="+mn-lt"/>
              </a:rPr>
              <a:t>Small livestock?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>
                <a:solidFill>
                  <a:srgbClr val="FFFFFF"/>
                </a:solidFill>
                <a:latin typeface="+mn-lt"/>
              </a:rPr>
              <a:t>Storage?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>
                <a:solidFill>
                  <a:srgbClr val="FFFFFF"/>
                </a:solidFill>
                <a:latin typeface="+mn-lt"/>
              </a:rPr>
              <a:t>Processing?</a:t>
            </a:r>
            <a:endParaRPr lang="en-US" sz="18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1913172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799" y="1447800"/>
            <a:ext cx="2040467" cy="1102866"/>
          </a:xfrm>
        </p:spPr>
        <p:txBody>
          <a:bodyPr/>
          <a:lstStyle/>
          <a:p>
            <a:r>
              <a:rPr lang="en-US" sz="2000" dirty="0" smtClean="0"/>
              <a:t>Environmental </a:t>
            </a:r>
            <a:r>
              <a:rPr lang="en-US" sz="2000" dirty="0" err="1" smtClean="0"/>
              <a:t>Enteropathy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EE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1666" y="1701799"/>
            <a:ext cx="6087533" cy="3225801"/>
          </a:xfrm>
        </p:spPr>
        <p:txBody>
          <a:bodyPr/>
          <a:lstStyle/>
          <a:p>
            <a:r>
              <a:rPr lang="en-US" dirty="0" smtClean="0"/>
              <a:t>Gut permeability</a:t>
            </a:r>
          </a:p>
          <a:p>
            <a:pPr lvl="1"/>
            <a:r>
              <a:rPr lang="en-US" dirty="0" smtClean="0"/>
              <a:t>Allows nutrients to leak from the gut</a:t>
            </a:r>
          </a:p>
          <a:p>
            <a:r>
              <a:rPr lang="en-US" dirty="0" smtClean="0"/>
              <a:t>Gambian infants 3-15 </a:t>
            </a:r>
            <a:r>
              <a:rPr lang="en-US" dirty="0" err="1" smtClean="0"/>
              <a:t>mths</a:t>
            </a:r>
            <a:r>
              <a:rPr lang="en-US" dirty="0" smtClean="0"/>
              <a:t> – 75% of time</a:t>
            </a:r>
          </a:p>
          <a:p>
            <a:r>
              <a:rPr lang="en-US" dirty="0" smtClean="0"/>
              <a:t>Accountable for 43% of long term growth faltering?</a:t>
            </a:r>
          </a:p>
          <a:p>
            <a:pPr lvl="1"/>
            <a:r>
              <a:rPr lang="en-US" dirty="0" smtClean="0"/>
              <a:t>Nutrition interventions led to  0.7 Z score increase in height for age</a:t>
            </a:r>
          </a:p>
          <a:p>
            <a:r>
              <a:rPr lang="en-US" dirty="0" smtClean="0"/>
              <a:t>Environment – s***!</a:t>
            </a:r>
          </a:p>
          <a:p>
            <a:r>
              <a:rPr lang="en-US" dirty="0" smtClean="0"/>
              <a:t>Reversible – immigrants, Peace Corps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Women’s issue or responsibility?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318613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" y="1447800"/>
            <a:ext cx="1930400" cy="425758"/>
          </a:xfrm>
        </p:spPr>
        <p:txBody>
          <a:bodyPr/>
          <a:lstStyle/>
          <a:p>
            <a:r>
              <a:rPr lang="en-US" sz="2000" dirty="0" err="1" smtClean="0"/>
              <a:t>Mycotoxins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8600" y="1447801"/>
            <a:ext cx="5562600" cy="770466"/>
          </a:xfrm>
        </p:spPr>
        <p:txBody>
          <a:bodyPr/>
          <a:lstStyle/>
          <a:p>
            <a:r>
              <a:rPr lang="en-US" sz="2000" dirty="0" smtClean="0"/>
              <a:t>Evidence they cause EE type issues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802465" y="1998133"/>
            <a:ext cx="6002868" cy="2624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buClr>
                <a:srgbClr val="73AD25"/>
              </a:buClr>
              <a:buFont typeface="Wingdings" charset="0"/>
              <a:buChar char="n"/>
              <a:defRPr>
                <a:solidFill>
                  <a:srgbClr val="EBDCF8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buClr>
                <a:srgbClr val="C9ACE4"/>
              </a:buClr>
              <a:buFont typeface="Wingdings" charset="0"/>
              <a:buChar char="n"/>
              <a:defRPr sz="1400">
                <a:solidFill>
                  <a:srgbClr val="CAE29E"/>
                </a:solidFill>
                <a:latin typeface="+mn-lt"/>
                <a:ea typeface="ＭＳ Ｐゴシック" pitchFamily="-1" charset="-128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buClr>
                <a:srgbClr val="C9ACE4"/>
              </a:buClr>
              <a:buFont typeface="Wingdings" charset="0"/>
              <a:buChar char="n"/>
              <a:defRPr sz="1400">
                <a:solidFill>
                  <a:srgbClr val="CAE29E"/>
                </a:solidFill>
                <a:latin typeface="+mn-lt"/>
                <a:ea typeface="ＭＳ Ｐゴシック" pitchFamily="-1" charset="-128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buClr>
                <a:srgbClr val="C9ACE4"/>
              </a:buClr>
              <a:buFont typeface="Wingdings" charset="0"/>
              <a:buChar char="n"/>
              <a:defRPr sz="1400">
                <a:solidFill>
                  <a:srgbClr val="CAE29E"/>
                </a:solidFill>
                <a:latin typeface="+mn-lt"/>
                <a:ea typeface="ＭＳ Ｐゴシック" pitchFamily="-1" charset="-128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buClr>
                <a:srgbClr val="C9ACE4"/>
              </a:buClr>
              <a:buFont typeface="Wingdings" charset="0"/>
              <a:buChar char="n"/>
              <a:defRPr sz="1400">
                <a:solidFill>
                  <a:srgbClr val="CAE29E"/>
                </a:solidFill>
                <a:latin typeface="+mn-lt"/>
                <a:ea typeface="ＭＳ Ｐゴシック" pitchFamily="-1" charset="-128"/>
              </a:defRPr>
            </a:lvl5pPr>
            <a:lvl6pPr marL="2514600" indent="-228600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buClr>
                <a:srgbClr val="C9ACE4"/>
              </a:buClr>
              <a:buFont typeface="Wingdings" pitchFamily="-1" charset="2"/>
              <a:buChar char="n"/>
              <a:defRPr sz="1400">
                <a:solidFill>
                  <a:srgbClr val="CAE29E"/>
                </a:solidFill>
                <a:latin typeface="+mn-lt"/>
                <a:ea typeface="ＭＳ Ｐゴシック" pitchFamily="-1" charset="-128"/>
              </a:defRPr>
            </a:lvl6pPr>
            <a:lvl7pPr marL="2971800" indent="-228600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buClr>
                <a:srgbClr val="C9ACE4"/>
              </a:buClr>
              <a:buFont typeface="Wingdings" pitchFamily="-1" charset="2"/>
              <a:buChar char="n"/>
              <a:defRPr sz="1400">
                <a:solidFill>
                  <a:srgbClr val="CAE29E"/>
                </a:solidFill>
                <a:latin typeface="+mn-lt"/>
                <a:ea typeface="ＭＳ Ｐゴシック" pitchFamily="-1" charset="-128"/>
              </a:defRPr>
            </a:lvl7pPr>
            <a:lvl8pPr marL="3429000" indent="-228600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buClr>
                <a:srgbClr val="C9ACE4"/>
              </a:buClr>
              <a:buFont typeface="Wingdings" pitchFamily="-1" charset="2"/>
              <a:buChar char="n"/>
              <a:defRPr sz="1400">
                <a:solidFill>
                  <a:srgbClr val="CAE29E"/>
                </a:solidFill>
                <a:latin typeface="+mn-lt"/>
                <a:ea typeface="ＭＳ Ｐゴシック" pitchFamily="-1" charset="-128"/>
              </a:defRPr>
            </a:lvl8pPr>
            <a:lvl9pPr marL="3886200" indent="-228600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buClr>
                <a:srgbClr val="C9ACE4"/>
              </a:buClr>
              <a:buFont typeface="Wingdings" pitchFamily="-1" charset="2"/>
              <a:buChar char="n"/>
              <a:defRPr sz="1400">
                <a:solidFill>
                  <a:srgbClr val="CAE29E"/>
                </a:solidFill>
                <a:latin typeface="+mn-lt"/>
                <a:ea typeface="ＭＳ Ｐゴシック" pitchFamily="-1" charset="-128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r>
              <a:rPr lang="en-US" sz="2000" dirty="0" err="1" smtClean="0"/>
              <a:t>Aspergillus</a:t>
            </a:r>
            <a:r>
              <a:rPr lang="en-US" sz="2000" dirty="0" smtClean="0"/>
              <a:t> fungus/mold</a:t>
            </a:r>
          </a:p>
          <a:p>
            <a:pPr lvl="1"/>
            <a:r>
              <a:rPr lang="en-US" sz="2000" dirty="0" err="1" smtClean="0"/>
              <a:t>Aflatoxins</a:t>
            </a:r>
            <a:r>
              <a:rPr lang="en-US" sz="2000" dirty="0" smtClean="0"/>
              <a:t> – mostly maize and groundnuts</a:t>
            </a:r>
          </a:p>
          <a:p>
            <a:r>
              <a:rPr lang="en-US" sz="2000" dirty="0" err="1" smtClean="0"/>
              <a:t>Fusarium</a:t>
            </a:r>
            <a:r>
              <a:rPr lang="en-US" sz="2000" dirty="0" smtClean="0"/>
              <a:t> fungus/mold – 100% of maize</a:t>
            </a:r>
          </a:p>
          <a:p>
            <a:pPr lvl="1"/>
            <a:r>
              <a:rPr lang="en-US" sz="2000" dirty="0" smtClean="0"/>
              <a:t>FUM </a:t>
            </a:r>
          </a:p>
          <a:p>
            <a:pPr lvl="1"/>
            <a:r>
              <a:rPr lang="en-US" sz="2000" dirty="0" smtClean="0"/>
              <a:t>DON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895599" y="4893733"/>
            <a:ext cx="47921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+mn-lt"/>
              </a:rPr>
              <a:t>Infected during growth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+mn-lt"/>
              </a:rPr>
              <a:t>Worsened during storage, particularly is poor drying</a:t>
            </a:r>
            <a:endParaRPr lang="en-US" sz="20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0566152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" y="1447800"/>
            <a:ext cx="1930400" cy="1442446"/>
          </a:xfrm>
        </p:spPr>
        <p:txBody>
          <a:bodyPr/>
          <a:lstStyle/>
          <a:p>
            <a:r>
              <a:rPr lang="en-US" dirty="0" err="1"/>
              <a:t>Aflatoxin</a:t>
            </a:r>
            <a:r>
              <a:rPr lang="en-US" dirty="0"/>
              <a:t>-Albumin and stunting / </a:t>
            </a:r>
            <a:r>
              <a:rPr lang="en-US" dirty="0" smtClean="0"/>
              <a:t>underweight </a:t>
            </a:r>
            <a:r>
              <a:rPr lang="en-US" dirty="0"/>
              <a:t>(Gong et al., 2002 BMJ)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00118323"/>
              </p:ext>
            </p:extLst>
          </p:nvPr>
        </p:nvGraphicFramePr>
        <p:xfrm>
          <a:off x="3860801" y="1320800"/>
          <a:ext cx="4927600" cy="4055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68132" y="1828800"/>
            <a:ext cx="553998" cy="292432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err="1" smtClean="0">
                <a:solidFill>
                  <a:srgbClr val="FFFFFF"/>
                </a:solidFill>
              </a:rPr>
              <a:t>Af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FFFF"/>
                </a:solidFill>
              </a:rPr>
              <a:t>-</a:t>
            </a:r>
            <a:r>
              <a:rPr lang="en-US" dirty="0" err="1" smtClean="0">
                <a:solidFill>
                  <a:srgbClr val="FFFFFF"/>
                </a:solidFill>
              </a:rPr>
              <a:t>Alb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pg</a:t>
            </a:r>
            <a:r>
              <a:rPr lang="en-US" dirty="0" smtClean="0">
                <a:solidFill>
                  <a:srgbClr val="FFFFFF"/>
                </a:solidFill>
              </a:rPr>
              <a:t>/mg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42475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" y="1447800"/>
            <a:ext cx="1930400" cy="359073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346199"/>
            <a:ext cx="5562600" cy="5088468"/>
          </a:xfrm>
        </p:spPr>
        <p:txBody>
          <a:bodyPr/>
          <a:lstStyle/>
          <a:p>
            <a:r>
              <a:rPr lang="en-US" dirty="0" smtClean="0"/>
              <a:t>Why doesn’t agricultural research take into account gender issues?</a:t>
            </a:r>
          </a:p>
          <a:p>
            <a:r>
              <a:rPr lang="en-US" dirty="0" smtClean="0"/>
              <a:t>Why is there so little focus on environmental health issues from small livestock, </a:t>
            </a:r>
          </a:p>
          <a:p>
            <a:r>
              <a:rPr lang="en-US" dirty="0" smtClean="0"/>
              <a:t>Why don’t  we understand the pathways with respect to nutrition for any </a:t>
            </a:r>
            <a:r>
              <a:rPr lang="en-US" dirty="0" err="1" smtClean="0"/>
              <a:t>mycotoxin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We do know </a:t>
            </a:r>
            <a:r>
              <a:rPr lang="en-US" dirty="0" err="1" smtClean="0"/>
              <a:t>aflatoxins</a:t>
            </a:r>
            <a:r>
              <a:rPr lang="en-US" dirty="0" smtClean="0"/>
              <a:t> is one reason deaths from liver cancer are highest in the developing world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37067" y="3708401"/>
            <a:ext cx="196426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IT</a:t>
            </a:r>
            <a:r>
              <a:rPr lang="fr-FR" dirty="0" smtClean="0">
                <a:solidFill>
                  <a:schemeClr val="bg1"/>
                </a:solidFill>
              </a:rPr>
              <a:t>’</a:t>
            </a:r>
            <a:r>
              <a:rPr lang="en-US" dirty="0" smtClean="0">
                <a:solidFill>
                  <a:schemeClr val="bg1"/>
                </a:solidFill>
              </a:rPr>
              <a:t>S A WOMEN’S ISSUE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502953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ARD_TEMPLATE_2">
  <a:themeElements>
    <a:clrScheme name="ARD_TEMPLATE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RD_TEMPLATE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" charset="0"/>
            <a:ea typeface="Times New Roman" pitchFamily="-1" charset="0"/>
            <a:cs typeface="Times New Roman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" charset="0"/>
            <a:ea typeface="Times New Roman" pitchFamily="-1" charset="0"/>
            <a:cs typeface="Times New Roman" pitchFamily="-1" charset="0"/>
          </a:defRPr>
        </a:defPPr>
      </a:lstStyle>
    </a:lnDef>
  </a:objectDefaults>
  <a:extraClrSchemeLst>
    <a:extraClrScheme>
      <a:clrScheme name="ARD_TEMPLATE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D_TEMPLATE_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D_TEMPLATE_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D_TEMPLATE_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D_TEMPLATE_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D_TEMPLATE_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D_TEMPLATE_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Leeloo: L | Client Folders:WORLD BANK:Agriculture and Rural Developme:Power Point:12-12-02:ARD_TEMPLATE_2</Template>
  <TotalTime>43248</TotalTime>
  <Words>505</Words>
  <Application>Microsoft Macintosh PowerPoint</Application>
  <PresentationFormat>Presentazione su schermo (4:3)</PresentationFormat>
  <Paragraphs>88</Paragraphs>
  <Slides>9</Slides>
  <Notes>4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ARD_TEMPLATE_2</vt:lpstr>
      <vt:lpstr>Gender, Agriculture, Nutrition</vt:lpstr>
      <vt:lpstr>Upstream </vt:lpstr>
      <vt:lpstr>Focus of Agricultural Research</vt:lpstr>
      <vt:lpstr>Gender  Preferences</vt:lpstr>
      <vt:lpstr>Focus of Agricultural Research</vt:lpstr>
      <vt:lpstr>Environmental Enteropathy EE</vt:lpstr>
      <vt:lpstr>Mycotoxins</vt:lpstr>
      <vt:lpstr>Aflatoxin-Albumin and stunting / underweight (Gong et al., 2002 BMJ)</vt:lpstr>
      <vt:lpstr>Questions</vt:lpstr>
    </vt:vector>
  </TitlesOfParts>
  <Company>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- Outcomes</dc:title>
  <dc:creator>WB14755</dc:creator>
  <cp:lastModifiedBy>Erna Klupacs</cp:lastModifiedBy>
  <cp:revision>319</cp:revision>
  <dcterms:created xsi:type="dcterms:W3CDTF">2013-11-11T18:30:46Z</dcterms:created>
  <dcterms:modified xsi:type="dcterms:W3CDTF">2013-11-11T18:33:09Z</dcterms:modified>
</cp:coreProperties>
</file>